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0"/>
  </p:notesMasterIdLst>
  <p:sldIdLst>
    <p:sldId id="256" r:id="rId2"/>
    <p:sldId id="281" r:id="rId3"/>
    <p:sldId id="257" r:id="rId4"/>
    <p:sldId id="258" r:id="rId5"/>
    <p:sldId id="282" r:id="rId6"/>
    <p:sldId id="259" r:id="rId7"/>
    <p:sldId id="260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FF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8" autoAdjust="0"/>
    <p:restoredTop sz="94660"/>
  </p:normalViewPr>
  <p:slideViewPr>
    <p:cSldViewPr>
      <p:cViewPr varScale="1">
        <p:scale>
          <a:sx n="109" d="100"/>
          <a:sy n="109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523091F-FD0E-0EA0-9FD2-3EA6267675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D788BC0-BBA4-CDFE-B116-3453D9DBFA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8EA844B9-ADE1-1FBF-99EE-12AABFC4257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0BDF205E-7435-606B-50D4-A95AED6CD8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FAC504BA-95F1-CE4C-7725-95EE24750D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74AC5D7C-6C06-485D-432E-BFBF4801B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C8560077-51B4-46EB-825E-5D48D6560B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970716-7802-D47E-3239-5ED0DC8A8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B0C40-7250-40AC-9608-9C94464AB20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3D7D365C-B370-4A27-E50E-D5EBBCAADD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8851ECF-9FC3-2877-E7D8-77C74BD33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6D0D38-014A-D0B1-BDDB-8300C39C1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6F001-5C79-4D29-87D9-25BD4578A85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C0562695-6D02-2020-5FE8-4102B9A65D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F5D8F32C-1BC4-67B4-65D5-8D51266EB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A1E34B-7185-5FC7-2E51-F8D9DABBF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20718-01F5-4592-B058-D777BE77C1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1AD975ED-5074-6150-4293-B8EEDDD16E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2651BAE-8F22-6C80-D387-8E8AB62B5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716B5E-CEEC-ABD2-5607-A1CF3F0506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8BCF3-521E-423A-8283-AAD0CE155D4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9F20BD1F-BE74-0908-0FC3-95F9273158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AB19DAC-E946-A7C1-991A-9C229B070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92C327-0ED7-CA03-4BD2-69638796D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EECC-34D1-45AC-904A-0FE20136E91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5535C684-17CF-A1AC-E2EC-CF45A29AF2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BCE56BFB-CFD2-0EB8-0C61-7D1003705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922782-DD96-8A82-1016-ADBDA511E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FAA8D-7EB6-4ABF-96F0-38C1814B0DB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F1C41699-7E33-BB12-C5CF-142212F5CF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3F5EADAB-73C6-659D-F0AF-F79C6CA81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1BAA08-1FAE-6227-40EC-5B7F9349C7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DD31C-12D2-4D51-B37B-AC41DF38FD3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EAA82E0E-6A95-AD4B-DF40-1C2202D2EE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2CB8D63-65FB-048E-39CA-4E551B6DE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80627D-7110-1EE6-D2B8-C7AE40F0C2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F0FD8-4F62-4F9D-AC77-B07B06DAE1D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BDD180C0-10F8-5819-C773-35B4433866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33B54992-9132-0A7B-B316-A312860F9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E216E25-76E2-B6C1-C158-2B95F2256D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CFA48EC-F83D-8D0C-104F-0A50C0F1A4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1E8B1AC-15F8-52B7-22D9-86D1EF4278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33433470-8F40-8B6D-11BB-A00B86D999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C5CFD4-4E95-4392-B3B1-4F9986359FD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8918" name="Group 6">
            <a:extLst>
              <a:ext uri="{FF2B5EF4-FFF2-40B4-BE49-F238E27FC236}">
                <a16:creationId xmlns:a16="http://schemas.microsoft.com/office/drawing/2014/main" id="{4E5476AF-5E3E-5784-52D9-CEF07C9EC516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38919" name="Oval 7">
              <a:extLst>
                <a:ext uri="{FF2B5EF4-FFF2-40B4-BE49-F238E27FC236}">
                  <a16:creationId xmlns:a16="http://schemas.microsoft.com/office/drawing/2014/main" id="{55144C4C-EEC3-BA54-4AE0-430F9982B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/>
            </a:p>
          </p:txBody>
        </p:sp>
        <p:sp>
          <p:nvSpPr>
            <p:cNvPr id="38920" name="Rectangle 8">
              <a:extLst>
                <a:ext uri="{FF2B5EF4-FFF2-40B4-BE49-F238E27FC236}">
                  <a16:creationId xmlns:a16="http://schemas.microsoft.com/office/drawing/2014/main" id="{84062C19-693D-3189-A5A4-E7A17E34DD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1" name="Rectangle 9">
              <a:extLst>
                <a:ext uri="{FF2B5EF4-FFF2-40B4-BE49-F238E27FC236}">
                  <a16:creationId xmlns:a16="http://schemas.microsoft.com/office/drawing/2014/main" id="{B369EF0D-E4E5-F2D4-2D7C-289903A72F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2" name="Freeform 10">
              <a:extLst>
                <a:ext uri="{FF2B5EF4-FFF2-40B4-BE49-F238E27FC236}">
                  <a16:creationId xmlns:a16="http://schemas.microsoft.com/office/drawing/2014/main" id="{569D85A7-2ED8-0643-00F8-DD5A98A62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23" name="Freeform 11">
              <a:extLst>
                <a:ext uri="{FF2B5EF4-FFF2-40B4-BE49-F238E27FC236}">
                  <a16:creationId xmlns:a16="http://schemas.microsoft.com/office/drawing/2014/main" id="{36178ADA-A0EB-EC4B-2E53-EC22D3CD6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924" name="Rectangle 12">
            <a:extLst>
              <a:ext uri="{FF2B5EF4-FFF2-40B4-BE49-F238E27FC236}">
                <a16:creationId xmlns:a16="http://schemas.microsoft.com/office/drawing/2014/main" id="{4BD7D7CA-8154-1B59-D907-9599DCC691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  <p:transition spd="med" advTm="7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FE14-0BC4-ED11-270C-BB7AD838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9CAC9-3B35-7F41-5DDF-DBEDF23FD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FB65-B9AF-02C5-72D9-ECFC4731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BC3BC-A7C6-2DCF-FD97-FB96F1CA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1DD0B-7D2D-2352-F0B5-67A5FE14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B38C0-875F-4995-804E-4943B5666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036921"/>
      </p:ext>
    </p:extLst>
  </p:cSld>
  <p:clrMapOvr>
    <a:masterClrMapping/>
  </p:clrMapOvr>
  <p:transition spd="med" advTm="7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75F8A9-D4BF-1F92-7178-A4B8A2BC7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DD351-8965-4B3C-8D27-AF0B8CBBA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E5E3-45D2-AFFD-D17E-D6209429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49BB8-2119-0084-5B61-2B646E78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A7254-A2E1-9934-090F-B1DF76B2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3CBAA-1A05-4110-B806-46E31C7FC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035622"/>
      </p:ext>
    </p:extLst>
  </p:cSld>
  <p:clrMapOvr>
    <a:masterClrMapping/>
  </p:clrMapOvr>
  <p:transition spd="med" advTm="7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198B-7445-F136-A863-2C390B916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94BDC-E25D-2962-117A-D2D24E45090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058BE-AD53-2A3F-7DD8-39D9927A7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257B1-F61F-CF43-6512-9B964903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BEB82-E647-0900-C844-D4E100BC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5E33C-B892-30AD-7992-BE4610BD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9743CF-2055-4574-9F85-640F87877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678274"/>
      </p:ext>
    </p:extLst>
  </p:cSld>
  <p:clrMapOvr>
    <a:masterClrMapping/>
  </p:clrMapOvr>
  <p:transition spd="med" advTm="7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63BF-F6FA-D2C9-C65F-4318D093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D4560-877A-DBA8-6D7B-4E8AF595F39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12DBF-ADBA-09E3-4C32-9FA3602BA3F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6C07D0-8C83-B558-E089-A5C1308AB57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54634C-E8F9-A8F4-6AFA-F2D47DE7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305592-BB44-F92E-FB35-D038C18A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93C8DFE-4C22-5762-5D5A-EF4591B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0B424A-9CD2-4C4F-8988-2310EE2F4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614501"/>
      </p:ext>
    </p:extLst>
  </p:cSld>
  <p:clrMapOvr>
    <a:masterClrMapping/>
  </p:clrMapOvr>
  <p:transition spd="med" advTm="7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50A0-FAF7-F3FA-0580-AA50629CA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7733-D556-0AE8-9C28-A4BA2575A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1C343-7EEC-F9CD-01BC-BA9A7BB3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5FDE-8F99-18A4-CE2A-49B3F022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29821-0BCE-CDE6-1DF3-290B5C91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EA779-41EA-458F-BAFE-456DA54AD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011658"/>
      </p:ext>
    </p:extLst>
  </p:cSld>
  <p:clrMapOvr>
    <a:masterClrMapping/>
  </p:clrMapOvr>
  <p:transition spd="med" advTm="7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AEF7-7F98-BE3D-5310-7A6A23A4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D9E8F-ECD9-3FF7-8B3B-F5975BECF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13BE0-2EF5-9306-9629-5D936595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DA9F-83B6-C3CB-B8F0-C93C8053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BF043-0A89-C821-ECC0-A89FAC07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51E00-93FB-48A6-93DB-2A7F41C05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10610"/>
      </p:ext>
    </p:extLst>
  </p:cSld>
  <p:clrMapOvr>
    <a:masterClrMapping/>
  </p:clrMapOvr>
  <p:transition spd="med" advTm="7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4CC5-CEE0-B60F-29DF-CEC666F9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76D12-6300-0A87-3857-8CE7B1729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0C148-694E-07E5-FDCD-9B1236444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40570-EA7A-3246-F734-19DF46FC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50373-F537-ACC8-48D8-F2E72B44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7031D-EF85-E082-79C7-AA743B5F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D0F58-1ACE-485E-B01A-89E0CC736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161506"/>
      </p:ext>
    </p:extLst>
  </p:cSld>
  <p:clrMapOvr>
    <a:masterClrMapping/>
  </p:clrMapOvr>
  <p:transition spd="med" advTm="7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007F-6930-D1B2-8261-430F7E3D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A0C48-03BB-2A65-246D-B5BEE304B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BADF5-301E-230B-D269-55327E789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F08890-2E0D-A26F-56C6-0062E10D9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34313-F135-809D-CFEE-9F2F3D001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20CC2-8B79-A4A2-221D-2DB54CA4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ECF6A7-8E09-0E8E-ECFC-A57ED3E4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58F3D-0B68-E866-E234-3E755E4C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09A9B-54D9-4E79-8A6F-B4B421185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952393"/>
      </p:ext>
    </p:extLst>
  </p:cSld>
  <p:clrMapOvr>
    <a:masterClrMapping/>
  </p:clrMapOvr>
  <p:transition spd="med" advTm="7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1ED5-6273-288C-1084-6EDC42FB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C0374-E6A6-DAC0-93E1-E2FD24F4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73D4F-1493-C38A-BC42-F2354EE7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277BF-312C-496C-3D97-5AC49ED6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ACF94-0FC7-4A84-BAB8-D6DD036C4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434955"/>
      </p:ext>
    </p:extLst>
  </p:cSld>
  <p:clrMapOvr>
    <a:masterClrMapping/>
  </p:clrMapOvr>
  <p:transition spd="med" advTm="7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F6DD6-6A30-CD70-A6C3-99C678C5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51DBF-BD32-DE62-BD36-A73AC7A8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20993-1189-B6EB-736C-C07E9559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99728-4608-4D74-BBA5-30E8347EC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803931"/>
      </p:ext>
    </p:extLst>
  </p:cSld>
  <p:clrMapOvr>
    <a:masterClrMapping/>
  </p:clrMapOvr>
  <p:transition spd="med" advTm="7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BD4C-3C26-66B8-1910-0861DE30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76B9-CD3A-D0C5-761D-062397158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B569B-5F11-9CD8-0A29-CF7769B73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B8A36-286E-F30B-7BE1-6731AFE8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255E4-91E1-0E9A-B896-600E0DA8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3EB6B-22BF-E22B-0115-8672EA43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4D6F0-853A-4537-88DC-8DFC83A25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134753"/>
      </p:ext>
    </p:extLst>
  </p:cSld>
  <p:clrMapOvr>
    <a:masterClrMapping/>
  </p:clrMapOvr>
  <p:transition spd="med" advTm="7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5E637-B0D7-122A-FFEE-5C4711935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CCE9C-E919-D13B-2117-F1DC5669A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8AA47-2E4A-ADBF-FCE4-CDE4E7CC2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BCC55-4B9B-77FB-EE88-E255BF84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2B1C4-511B-A2A2-2A61-96172BBD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4CDA3-8381-7335-6E33-97AC18BE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93AF-BA30-45FA-96FA-30147A20A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067244"/>
      </p:ext>
    </p:extLst>
  </p:cSld>
  <p:clrMapOvr>
    <a:masterClrMapping/>
  </p:clrMapOvr>
  <p:transition spd="med" advTm="7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6B5F20B-7DB3-6FDF-BDE1-A9C51A7E9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0C84901-ED22-5365-B606-D1A8804C8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A98FC1E-B59F-75F6-F339-DFB12D6A1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C743A1B3-63FA-9CE7-91B0-D81BCDC91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B1AF0CA7-C7E9-CD48-974D-8885AEAFDA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7FF440B8-C19E-D86A-630B-0F28D610B0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354884B1-8696-97A5-F34D-318107D049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25BA47CC-2048-4D7C-98F0-24911AC90F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897" name="Freeform 9">
            <a:extLst>
              <a:ext uri="{FF2B5EF4-FFF2-40B4-BE49-F238E27FC236}">
                <a16:creationId xmlns:a16="http://schemas.microsoft.com/office/drawing/2014/main" id="{2979C3DC-55D5-6625-7EC9-08DBA4073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8" name="Freeform 10">
            <a:extLst>
              <a:ext uri="{FF2B5EF4-FFF2-40B4-BE49-F238E27FC236}">
                <a16:creationId xmlns:a16="http://schemas.microsoft.com/office/drawing/2014/main" id="{826DF58C-A5DF-22F4-163E-5CC9B4037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ransition spd="med" advTm="7000"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file:///C:\Program%20Files\TI%20Education\TI%20InterActive!\TIIimagefile11478.gif" TargetMode="External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16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2.wmf"/><Relationship Id="rId17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1.wmf"/><Relationship Id="rId19" Type="http://schemas.openxmlformats.org/officeDocument/2006/relationships/image" Target="../media/image15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1235A5-EA13-3D0E-449A-0568D47F71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543800" cy="1600200"/>
          </a:xfrm>
        </p:spPr>
        <p:txBody>
          <a:bodyPr/>
          <a:lstStyle/>
          <a:p>
            <a:r>
              <a:rPr lang="en-US" altLang="en-US"/>
              <a:t>The World Of Linear Equations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57E8DB2-D8A9-B065-9318-9726F77427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477000" cy="1905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Writing Linear Equations                 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In Slope-Intercept Form 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      </a:t>
            </a:r>
            <a:r>
              <a:rPr lang="en-US" altLang="en-US" sz="4400" b="1"/>
              <a:t>y = mx + b</a:t>
            </a: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080CC96C-B84B-BF10-5767-F3B875C0E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5715000" cy="671513"/>
          </a:xfrm>
        </p:spPr>
        <p:txBody>
          <a:bodyPr/>
          <a:lstStyle/>
          <a:p>
            <a:r>
              <a:rPr lang="en-US" altLang="en-US" sz="3200" b="1"/>
              <a:t>If you are given:  </a:t>
            </a:r>
            <a:br>
              <a:rPr lang="en-US" altLang="en-US" sz="3200" b="1"/>
            </a:br>
            <a:r>
              <a:rPr lang="en-US" altLang="en-US" sz="3200" b="1"/>
              <a:t>The </a:t>
            </a:r>
            <a:r>
              <a:rPr lang="en-US" altLang="en-US" sz="3200" b="1" u="sng"/>
              <a:t>slope</a:t>
            </a:r>
            <a:r>
              <a:rPr lang="en-US" altLang="en-US" sz="3200" b="1"/>
              <a:t> and </a:t>
            </a:r>
            <a:r>
              <a:rPr lang="en-US" altLang="en-US" sz="3200" b="1" u="sng"/>
              <a:t>y-intercept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7EA4506-F1B1-A413-6E47-7E96FE7DFB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Finding the equation of the line in  y= mx + b form.  </a:t>
            </a:r>
            <a:r>
              <a:rPr lang="en-US" altLang="en-US" sz="2600" b="1" i="1" u="sng"/>
              <a:t>Given: slope and y-intercept.</a:t>
            </a:r>
            <a:r>
              <a:rPr lang="en-US" altLang="en-US" sz="2600" b="1"/>
              <a:t>  </a:t>
            </a:r>
            <a:r>
              <a:rPr lang="en-US" altLang="en-US" sz="2600"/>
              <a:t>Just substitute the “m” with the slope value and the “b” with the y-intercept value.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5294DC12-0CAF-9059-6908-52F6DA4A258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81600" y="1981200"/>
            <a:ext cx="3754438" cy="2438400"/>
          </a:xfrm>
        </p:spPr>
        <p:txBody>
          <a:bodyPr/>
          <a:lstStyle/>
          <a:p>
            <a:r>
              <a:rPr lang="en-US" altLang="en-US"/>
              <a:t>Slope = ½  and</a:t>
            </a:r>
          </a:p>
          <a:p>
            <a:r>
              <a:rPr lang="en-US" altLang="en-US"/>
              <a:t>y-intercept = -3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    y= mx + b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50FC9218-DB7C-B8C8-83B0-4EF9709AF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9812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</a:rPr>
              <a:t>½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04F9B995-C814-D960-F2EA-4D2980F3B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5908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</a:rPr>
              <a:t>-3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3AC730DF-7692-A676-FA57-F8E5BB79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953000"/>
            <a:ext cx="37544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6000"/>
              <a:t>y= ½x – 3</a:t>
            </a: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5562 L -0.06666 0.27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1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445 L -0.03333 0.189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7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  <p:bldP spid="98308" grpId="0"/>
      <p:bldP spid="98309" grpId="0"/>
      <p:bldP spid="98309" grpId="1"/>
      <p:bldP spid="98310" grpId="0"/>
      <p:bldP spid="98310" grpId="1"/>
      <p:bldP spid="983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>
            <a:extLst>
              <a:ext uri="{FF2B5EF4-FFF2-40B4-BE49-F238E27FC236}">
                <a16:creationId xmlns:a16="http://schemas.microsoft.com/office/drawing/2014/main" id="{511A3CB9-0CE8-A987-A091-392D88D46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019800" cy="1371600"/>
          </a:xfrm>
        </p:spPr>
        <p:txBody>
          <a:bodyPr/>
          <a:lstStyle/>
          <a:p>
            <a:r>
              <a:rPr lang="en-US" altLang="en-US" sz="3600" b="1"/>
              <a:t>If you are given:  </a:t>
            </a:r>
            <a:r>
              <a:rPr lang="en-US" altLang="en-US" sz="3600" b="1" u="sng"/>
              <a:t>A Graph</a:t>
            </a:r>
            <a:br>
              <a:rPr lang="en-US" altLang="en-US" sz="3600" u="sng"/>
            </a:br>
            <a:endParaRPr lang="en-US" altLang="en-US" sz="3600" u="sng"/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3CEBA5BB-142B-F072-DB3A-FA10E38CA0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600200"/>
            <a:ext cx="4876800" cy="2286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    Find the:</a:t>
            </a:r>
          </a:p>
          <a:p>
            <a:r>
              <a:rPr lang="en-US" altLang="en-US" sz="2000" b="1" i="1"/>
              <a:t>y – intercept</a:t>
            </a:r>
            <a:r>
              <a:rPr lang="en-US" altLang="en-US" sz="2000" i="1"/>
              <a:t> =  </a:t>
            </a:r>
            <a:r>
              <a:rPr lang="en-US" altLang="en-US" sz="2000" b="1" i="1"/>
              <a:t>b </a:t>
            </a:r>
            <a:r>
              <a:rPr lang="en-US" altLang="en-US" sz="2000"/>
              <a:t> = the point where the line crosses the y axis.</a:t>
            </a:r>
          </a:p>
          <a:p>
            <a:r>
              <a:rPr lang="en-US" altLang="en-US" sz="2000" b="1" i="1"/>
              <a:t>Slope</a:t>
            </a:r>
            <a:r>
              <a:rPr lang="en-US" altLang="en-US" sz="2000"/>
              <a:t> =             = m =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/>
              <a:t>             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grpSp>
        <p:nvGrpSpPr>
          <p:cNvPr id="40973" name="Group 13">
            <a:extLst>
              <a:ext uri="{FF2B5EF4-FFF2-40B4-BE49-F238E27FC236}">
                <a16:creationId xmlns:a16="http://schemas.microsoft.com/office/drawing/2014/main" id="{723207F2-14FC-855C-C9EA-1E855FDE6033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1600200"/>
            <a:ext cx="4724400" cy="3810000"/>
            <a:chOff x="3960" y="5940"/>
            <a:chExt cx="3068" cy="2708"/>
          </a:xfrm>
        </p:grpSpPr>
        <p:pic>
          <p:nvPicPr>
            <p:cNvPr id="40974" name="Picture 14" descr="[image]">
              <a:extLst>
                <a:ext uri="{FF2B5EF4-FFF2-40B4-BE49-F238E27FC236}">
                  <a16:creationId xmlns:a16="http://schemas.microsoft.com/office/drawing/2014/main" id="{5F3361A3-4A63-FB51-B18D-EB4267FDA9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5940"/>
              <a:ext cx="2708" cy="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5" name="Text Box 15">
              <a:extLst>
                <a:ext uri="{FF2B5EF4-FFF2-40B4-BE49-F238E27FC236}">
                  <a16:creationId xmlns:a16="http://schemas.microsoft.com/office/drawing/2014/main" id="{93311339-F5CC-C18B-4A56-D7E4E9481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6120"/>
              <a:ext cx="7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/>
            </a:p>
          </p:txBody>
        </p:sp>
        <p:sp>
          <p:nvSpPr>
            <p:cNvPr id="40976" name="Rectangle 16">
              <a:extLst>
                <a:ext uri="{FF2B5EF4-FFF2-40B4-BE49-F238E27FC236}">
                  <a16:creationId xmlns:a16="http://schemas.microsoft.com/office/drawing/2014/main" id="{E356F9CF-FC86-0A3F-7389-2A08BAE0D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" y="6120"/>
              <a:ext cx="2880" cy="23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B3A82C34-5669-EC7C-78D3-DD91CDE25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143000"/>
            <a:ext cx="403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en-GB" altLang="en-US" sz="2400"/>
          </a:p>
        </p:txBody>
      </p:sp>
      <p:graphicFrame>
        <p:nvGraphicFramePr>
          <p:cNvPr id="40988" name="Object 28">
            <a:extLst>
              <a:ext uri="{FF2B5EF4-FFF2-40B4-BE49-F238E27FC236}">
                <a16:creationId xmlns:a16="http://schemas.microsoft.com/office/drawing/2014/main" id="{4503B2E1-AAC5-BDE2-0983-6435B056F54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867400" y="27432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406080" progId="Equation.3">
                  <p:embed/>
                </p:oleObj>
              </mc:Choice>
              <mc:Fallback>
                <p:oleObj name="Equation" r:id="rId5" imgW="304560" imgH="4060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432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9" name="Object 29">
            <a:extLst>
              <a:ext uri="{FF2B5EF4-FFF2-40B4-BE49-F238E27FC236}">
                <a16:creationId xmlns:a16="http://schemas.microsoft.com/office/drawing/2014/main" id="{BB1156CD-01EC-5FF1-F727-5382E9EC7D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2667000"/>
          <a:ext cx="1524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77760" imgH="431640" progId="Equation.3">
                  <p:embed/>
                </p:oleObj>
              </mc:Choice>
              <mc:Fallback>
                <p:oleObj name="Equation" r:id="rId7" imgW="977760" imgH="431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667000"/>
                        <a:ext cx="15240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1" name="Rectangle 31">
            <a:extLst>
              <a:ext uri="{FF2B5EF4-FFF2-40B4-BE49-F238E27FC236}">
                <a16:creationId xmlns:a16="http://schemas.microsoft.com/office/drawing/2014/main" id="{AE413BB5-7321-85D5-B1DE-1AE67A6D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429000"/>
            <a:ext cx="4343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i="1"/>
              <a:t> y – intercept</a:t>
            </a:r>
            <a:r>
              <a:rPr lang="en-US" altLang="en-US" sz="2000" i="1"/>
              <a:t> =  </a:t>
            </a:r>
            <a:r>
              <a:rPr lang="en-US" altLang="en-US" sz="2000" b="1" i="1"/>
              <a:t>b </a:t>
            </a:r>
            <a:r>
              <a:rPr lang="en-US" altLang="en-US" sz="2000"/>
              <a:t> = -3</a:t>
            </a:r>
          </a:p>
          <a:p>
            <a:r>
              <a:rPr lang="en-US" altLang="en-US" sz="2000" b="1" i="1"/>
              <a:t>Slope</a:t>
            </a:r>
            <a:r>
              <a:rPr lang="en-US" altLang="en-US" sz="2000"/>
              <a:t> =               = m =   </a:t>
            </a:r>
            <a:r>
              <a:rPr lang="en-US" altLang="en-US"/>
              <a:t>½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        y= mx + b</a:t>
            </a:r>
            <a:endParaRPr lang="en-US" altLang="en-US" sz="2000"/>
          </a:p>
        </p:txBody>
      </p:sp>
      <p:sp>
        <p:nvSpPr>
          <p:cNvPr id="40993" name="Oval 33">
            <a:extLst>
              <a:ext uri="{FF2B5EF4-FFF2-40B4-BE49-F238E27FC236}">
                <a16:creationId xmlns:a16="http://schemas.microsoft.com/office/drawing/2014/main" id="{C0CD9881-E273-805A-B4AE-69A45BEF5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148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C59EB338-6A2A-5FC2-D94A-09771B9C9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3E947774-C741-567B-D798-95B275A99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609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1005" name="Object 45">
            <a:extLst>
              <a:ext uri="{FF2B5EF4-FFF2-40B4-BE49-F238E27FC236}">
                <a16:creationId xmlns:a16="http://schemas.microsoft.com/office/drawing/2014/main" id="{B861BF64-00D9-8B01-F1D9-377167AA2D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3886200"/>
          <a:ext cx="914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95000" imgH="406080" progId="Equation.3">
                  <p:embed/>
                </p:oleObj>
              </mc:Choice>
              <mc:Fallback>
                <p:oleObj name="Equation" r:id="rId9" imgW="495000" imgH="4060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86200"/>
                        <a:ext cx="9144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7" name="Rectangle 47">
            <a:extLst>
              <a:ext uri="{FF2B5EF4-FFF2-40B4-BE49-F238E27FC236}">
                <a16:creationId xmlns:a16="http://schemas.microsoft.com/office/drawing/2014/main" id="{270FFC7B-0B36-7E31-D5C5-22F6C1746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</a:rPr>
              <a:t>½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41009" name="Rectangle 49">
            <a:extLst>
              <a:ext uri="{FF2B5EF4-FFF2-40B4-BE49-F238E27FC236}">
                <a16:creationId xmlns:a16="http://schemas.microsoft.com/office/drawing/2014/main" id="{1241C37B-174C-1478-C6A2-0DF21E926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429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-3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FF0000"/>
              </a:solidFill>
            </a:endParaRPr>
          </a:p>
        </p:txBody>
      </p:sp>
      <p:sp>
        <p:nvSpPr>
          <p:cNvPr id="41010" name="Rectangle 50">
            <a:extLst>
              <a:ext uri="{FF2B5EF4-FFF2-40B4-BE49-F238E27FC236}">
                <a16:creationId xmlns:a16="http://schemas.microsoft.com/office/drawing/2014/main" id="{1684B7FA-C109-7917-1D35-38495059A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37544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6000"/>
              <a:t>y= ½x – 3</a:t>
            </a: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0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0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028E-8 L 0.02917 0.1665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8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14167 0.0999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 build="p"/>
      <p:bldP spid="40991" grpId="0"/>
      <p:bldP spid="41007" grpId="0"/>
      <p:bldP spid="41007" grpId="1"/>
      <p:bldP spid="41009" grpId="0"/>
      <p:bldP spid="41009" grpId="1"/>
      <p:bldP spid="410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E25CA937-1CF7-9774-988C-494262E2C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158038" cy="1412875"/>
          </a:xfrm>
        </p:spPr>
        <p:txBody>
          <a:bodyPr/>
          <a:lstStyle/>
          <a:p>
            <a:r>
              <a:rPr lang="en-US" altLang="en-US" sz="3600" b="1"/>
              <a:t>If you are given:</a:t>
            </a:r>
            <a:br>
              <a:rPr lang="en-US" altLang="en-US" sz="3600" b="1"/>
            </a:br>
            <a:r>
              <a:rPr lang="en-US" altLang="en-US" sz="3600" b="1"/>
              <a:t>         The </a:t>
            </a:r>
            <a:r>
              <a:rPr lang="en-US" altLang="en-US" sz="3600" b="1" u="sng"/>
              <a:t>slope</a:t>
            </a:r>
            <a:r>
              <a:rPr lang="en-US" altLang="en-US" sz="3600" b="1"/>
              <a:t> and </a:t>
            </a:r>
            <a:r>
              <a:rPr lang="en-US" altLang="en-US" sz="3600" b="1" u="sng"/>
              <a:t>a point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9E313F39-570B-B797-8BF6-45FE7CE7D4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754438" cy="2438400"/>
          </a:xfrm>
        </p:spPr>
        <p:txBody>
          <a:bodyPr/>
          <a:lstStyle/>
          <a:p>
            <a:r>
              <a:rPr lang="en-US" altLang="en-US" sz="2800" b="1" i="1" u="sng"/>
              <a:t>Given: slope (m) and a point (x,y).</a:t>
            </a:r>
            <a:r>
              <a:rPr lang="en-US" altLang="en-US" sz="2800"/>
              <a:t> To write equations given the slope and a point using  Point-Slope Form.</a:t>
            </a: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B9688C0B-0081-9C4E-9A2E-4386FD028300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648200" y="1676400"/>
            <a:ext cx="4267200" cy="1447800"/>
          </a:xfrm>
        </p:spPr>
        <p:txBody>
          <a:bodyPr/>
          <a:lstStyle/>
          <a:p>
            <a:r>
              <a:rPr lang="en-US" altLang="en-US" sz="2400"/>
              <a:t>Slope =½ and point (4,-1)</a:t>
            </a:r>
            <a:endParaRPr lang="en-US" altLang="en-US" sz="2400">
              <a:solidFill>
                <a:srgbClr val="CC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00"/>
                </a:solidFill>
              </a:rPr>
              <a:t>    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079BBF05-8BE8-7FB0-59E0-E32EA2ACE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6002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</a:rPr>
              <a:t>½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95F6C172-35FC-809A-71A2-143A57773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676400"/>
            <a:ext cx="38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FF0000"/>
                </a:solidFill>
              </a:rPr>
              <a:t>4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AF8043A6-3228-0782-0080-A012E932E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6764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FF0000"/>
                </a:solidFill>
              </a:rPr>
              <a:t>-1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1782B8C0-BE87-F199-FCB4-719B28A9C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562600"/>
            <a:ext cx="37544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6000"/>
              <a:t>y= ½x – 3 </a:t>
            </a:r>
          </a:p>
        </p:txBody>
      </p:sp>
      <p:sp>
        <p:nvSpPr>
          <p:cNvPr id="44047" name="Text Box 15">
            <a:extLst>
              <a:ext uri="{FF2B5EF4-FFF2-40B4-BE49-F238E27FC236}">
                <a16:creationId xmlns:a16="http://schemas.microsoft.com/office/drawing/2014/main" id="{EF48ECD5-F30A-E6BE-E4FB-9B909F0BD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43400"/>
            <a:ext cx="344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u="sng">
                <a:latin typeface="Times New Roman" panose="02020603050405020304" pitchFamily="18" charset="0"/>
              </a:rPr>
              <a:t>Point-Slope Form</a:t>
            </a:r>
          </a:p>
        </p:txBody>
      </p:sp>
      <p:graphicFrame>
        <p:nvGraphicFramePr>
          <p:cNvPr id="44048" name="Object 16">
            <a:extLst>
              <a:ext uri="{FF2B5EF4-FFF2-40B4-BE49-F238E27FC236}">
                <a16:creationId xmlns:a16="http://schemas.microsoft.com/office/drawing/2014/main" id="{901B1F8D-CA7A-1D45-F603-F583B171B856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066800" y="4983163"/>
          <a:ext cx="28194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83163"/>
                        <a:ext cx="28194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0" name="Object 18">
            <a:extLst>
              <a:ext uri="{FF2B5EF4-FFF2-40B4-BE49-F238E27FC236}">
                <a16:creationId xmlns:a16="http://schemas.microsoft.com/office/drawing/2014/main" id="{6C458ABD-5E8F-855F-E10F-9C5F514071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2209800"/>
          <a:ext cx="28194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30040" imgH="228600" progId="Equation.DSMT4">
                  <p:embed/>
                </p:oleObj>
              </mc:Choice>
              <mc:Fallback>
                <p:oleObj name="Equation" r:id="rId5" imgW="113004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9800"/>
                        <a:ext cx="28194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1" name="Object 19">
            <a:extLst>
              <a:ext uri="{FF2B5EF4-FFF2-40B4-BE49-F238E27FC236}">
                <a16:creationId xmlns:a16="http://schemas.microsoft.com/office/drawing/2014/main" id="{4BA49A30-6FBF-E96C-2010-888AE85109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8450" y="2743200"/>
          <a:ext cx="29575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304560" progId="Equation.3">
                  <p:embed/>
                </p:oleObj>
              </mc:Choice>
              <mc:Fallback>
                <p:oleObj name="Equation" r:id="rId6" imgW="1384200" imgH="304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2743200"/>
                        <a:ext cx="295751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2" name="Object 20">
            <a:extLst>
              <a:ext uri="{FF2B5EF4-FFF2-40B4-BE49-F238E27FC236}">
                <a16:creationId xmlns:a16="http://schemas.microsoft.com/office/drawing/2014/main" id="{1586E29E-990D-A3E9-2962-BB2E86417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352800"/>
          <a:ext cx="278288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07880" imgH="304560" progId="Equation.3">
                  <p:embed/>
                </p:oleObj>
              </mc:Choice>
              <mc:Fallback>
                <p:oleObj name="Equation" r:id="rId8" imgW="1307880" imgH="3045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52800"/>
                        <a:ext cx="2782888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6" name="AutoShape 24">
            <a:extLst>
              <a:ext uri="{FF2B5EF4-FFF2-40B4-BE49-F238E27FC236}">
                <a16:creationId xmlns:a16="http://schemas.microsoft.com/office/drawing/2014/main" id="{8869CE25-7B7A-281E-4167-636654F01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352800"/>
            <a:ext cx="685800" cy="3048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graphicFrame>
        <p:nvGraphicFramePr>
          <p:cNvPr id="44061" name="Object 29">
            <a:extLst>
              <a:ext uri="{FF2B5EF4-FFF2-40B4-BE49-F238E27FC236}">
                <a16:creationId xmlns:a16="http://schemas.microsoft.com/office/drawing/2014/main" id="{6E808BAC-E6C2-1115-8F8F-24FDF9CE1B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3886200"/>
          <a:ext cx="35401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63560" imgH="304560" progId="Equation.3">
                  <p:embed/>
                </p:oleObj>
              </mc:Choice>
              <mc:Fallback>
                <p:oleObj name="Equation" r:id="rId10" imgW="1663560" imgH="3045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86200"/>
                        <a:ext cx="35401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2" name="Object 30">
            <a:extLst>
              <a:ext uri="{FF2B5EF4-FFF2-40B4-BE49-F238E27FC236}">
                <a16:creationId xmlns:a16="http://schemas.microsoft.com/office/drawing/2014/main" id="{6A646180-B816-11F6-60CC-042893FDB8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9263" y="4495800"/>
          <a:ext cx="2540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93760" imgH="304560" progId="Equation.3">
                  <p:embed/>
                </p:oleObj>
              </mc:Choice>
              <mc:Fallback>
                <p:oleObj name="Equation" r:id="rId12" imgW="1193760" imgH="30456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4495800"/>
                        <a:ext cx="25400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5" name="AutoShape 33">
            <a:extLst>
              <a:ext uri="{FF2B5EF4-FFF2-40B4-BE49-F238E27FC236}">
                <a16:creationId xmlns:a16="http://schemas.microsoft.com/office/drawing/2014/main" id="{2BC4E351-45CC-61BA-D26C-E49C0AF9E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76600"/>
            <a:ext cx="1524000" cy="3810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8712C295-D18A-4A3C-49C0-7E5DF4A3A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0292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 u="sng">
                <a:solidFill>
                  <a:srgbClr val="FF0000"/>
                </a:solidFill>
              </a:rPr>
              <a:t> </a:t>
            </a:r>
            <a:r>
              <a:rPr lang="en-US" altLang="en-US" sz="2800" b="1" u="sng">
                <a:solidFill>
                  <a:srgbClr val="FF0000"/>
                </a:solidFill>
                <a:latin typeface="Century Schoolbook" panose="02040604050505020304" pitchFamily="18" charset="0"/>
              </a:rPr>
              <a:t>-1	     	-1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44071" name="AutoShape 39">
            <a:extLst>
              <a:ext uri="{FF2B5EF4-FFF2-40B4-BE49-F238E27FC236}">
                <a16:creationId xmlns:a16="http://schemas.microsoft.com/office/drawing/2014/main" id="{4D085462-546F-D68D-537F-DD5A2C3EC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762000"/>
          </a:xfrm>
          <a:prstGeom prst="downArrow">
            <a:avLst>
              <a:gd name="adj1" fmla="val 50000"/>
              <a:gd name="adj2" fmla="val 250000"/>
            </a:avLst>
          </a:prstGeom>
          <a:solidFill>
            <a:srgbClr val="00FF00"/>
          </a:solidFill>
          <a:ln w="0" algn="ctr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GB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5 0.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1.11111E-6 L -0.24583 0.088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2917 0.0944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8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build="p"/>
      <p:bldP spid="44040" grpId="0"/>
      <p:bldP spid="44041" grpId="0"/>
      <p:bldP spid="44041" grpId="1"/>
      <p:bldP spid="44042" grpId="0"/>
      <p:bldP spid="44042" grpId="1"/>
      <p:bldP spid="44043" grpId="0"/>
      <p:bldP spid="44043" grpId="1"/>
      <p:bldP spid="44044" grpId="0"/>
      <p:bldP spid="44047" grpId="0" autoUpdateAnimBg="0"/>
      <p:bldP spid="44056" grpId="0" animBg="1"/>
      <p:bldP spid="44065" grpId="0" animBg="1"/>
      <p:bldP spid="44070" grpId="0"/>
      <p:bldP spid="440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7E8BFFF1-41FD-EA12-41F2-A30274F17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5791200" cy="1412875"/>
          </a:xfrm>
        </p:spPr>
        <p:txBody>
          <a:bodyPr/>
          <a:lstStyle/>
          <a:p>
            <a:r>
              <a:rPr lang="en-US" altLang="en-US" sz="3600" b="1"/>
              <a:t>If you are given:</a:t>
            </a:r>
            <a:br>
              <a:rPr lang="en-US" altLang="en-US" sz="3600" b="1"/>
            </a:br>
            <a:r>
              <a:rPr lang="en-US" altLang="en-US" sz="3600" b="1"/>
              <a:t>       The </a:t>
            </a:r>
            <a:r>
              <a:rPr lang="en-US" altLang="en-US" sz="3600" b="1" u="sng"/>
              <a:t>slope</a:t>
            </a:r>
            <a:r>
              <a:rPr lang="en-US" altLang="en-US" sz="3600" b="1"/>
              <a:t> and </a:t>
            </a:r>
            <a:r>
              <a:rPr lang="en-US" altLang="en-US" sz="3600" b="1" u="sng"/>
              <a:t>a point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8E267C5-9895-991E-8C42-48E3473974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287838" cy="4191000"/>
          </a:xfrm>
        </p:spPr>
        <p:txBody>
          <a:bodyPr/>
          <a:lstStyle/>
          <a:p>
            <a:r>
              <a:rPr lang="en-US" altLang="en-US" sz="2600" b="1" i="1" u="sng"/>
              <a:t>Given: slope (m) and a point (x,y).</a:t>
            </a:r>
            <a:r>
              <a:rPr lang="en-US" altLang="en-US" sz="2600"/>
              <a:t>  Substitute x, y, and m into y = mx+b and </a:t>
            </a:r>
            <a:r>
              <a:rPr lang="en-US" altLang="en-US" sz="2600" u="sng"/>
              <a:t>find the value of b</a:t>
            </a:r>
            <a:r>
              <a:rPr lang="en-US" altLang="en-US" sz="2600"/>
              <a:t> (the y-intercept).  Then write the equation</a:t>
            </a:r>
            <a:r>
              <a:rPr lang="en-US" altLang="en-US" sz="2600" b="1"/>
              <a:t> </a:t>
            </a:r>
            <a:r>
              <a:rPr lang="en-US" altLang="en-US" sz="2600"/>
              <a:t>substituting m and b values into y = mx + b.</a:t>
            </a: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65A8002E-28AF-D813-BEFE-AE5C22754CB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419600" y="1828800"/>
            <a:ext cx="4572000" cy="1219200"/>
          </a:xfrm>
        </p:spPr>
        <p:txBody>
          <a:bodyPr/>
          <a:lstStyle/>
          <a:p>
            <a:r>
              <a:rPr lang="en-US" altLang="en-US" sz="2600"/>
              <a:t>Slope =½ and point (4,-1)</a:t>
            </a:r>
            <a:endParaRPr lang="en-US" altLang="en-US" sz="2600">
              <a:solidFill>
                <a:srgbClr val="CC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00"/>
                </a:solidFill>
              </a:rPr>
              <a:t>            </a:t>
            </a:r>
            <a:r>
              <a:rPr lang="en-US" altLang="en-US" sz="2800">
                <a:solidFill>
                  <a:srgbClr val="FF0000"/>
                </a:solidFill>
              </a:rPr>
              <a:t>y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=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mx</a:t>
            </a:r>
            <a:r>
              <a:rPr lang="en-US" altLang="en-US" sz="2800">
                <a:solidFill>
                  <a:srgbClr val="000000"/>
                </a:solidFill>
              </a:rPr>
              <a:t>  </a:t>
            </a:r>
            <a:r>
              <a:rPr lang="en-US" altLang="en-US" sz="2800" b="1">
                <a:solidFill>
                  <a:srgbClr val="000000"/>
                </a:solidFill>
              </a:rPr>
              <a:t>+</a:t>
            </a:r>
            <a:r>
              <a:rPr lang="en-US" altLang="en-US" sz="2800">
                <a:solidFill>
                  <a:srgbClr val="000000"/>
                </a:solidFill>
              </a:rPr>
              <a:t>  b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1E0045D4-D173-F4C2-C8E1-C913363D7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526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</a:rPr>
              <a:t>½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3D7EA77E-8F56-4BDB-C9CA-5A6BDA9B6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828800"/>
            <a:ext cx="38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FF0000"/>
                </a:solidFill>
              </a:rPr>
              <a:t>4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5D40AFF8-AA0F-09CA-6023-996354DA5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8288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FF0000"/>
                </a:solidFill>
              </a:rPr>
              <a:t>-1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ABBE342D-E9BC-BA01-7061-CF4F7F1BD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562600"/>
            <a:ext cx="37544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6000"/>
              <a:t>y= ½x – 3</a:t>
            </a:r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30F0A16B-154F-C81F-4152-DB3F1687C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19400"/>
            <a:ext cx="457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		-1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b="1">
                <a:solidFill>
                  <a:srgbClr val="000000"/>
                </a:solidFill>
              </a:rPr>
              <a:t>=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½(4)</a:t>
            </a: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 b="1">
                <a:solidFill>
                  <a:srgbClr val="000000"/>
                </a:solidFill>
              </a:rPr>
              <a:t>+</a:t>
            </a:r>
            <a:r>
              <a:rPr lang="en-US" altLang="en-US">
                <a:solidFill>
                  <a:srgbClr val="000000"/>
                </a:solidFill>
              </a:rPr>
              <a:t> 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	</a:t>
            </a:r>
            <a:r>
              <a:rPr lang="en-US" altLang="en-US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99344" name="Text Box 16">
            <a:extLst>
              <a:ext uri="{FF2B5EF4-FFF2-40B4-BE49-F238E27FC236}">
                <a16:creationId xmlns:a16="http://schemas.microsoft.com/office/drawing/2014/main" id="{19926B46-B844-8E2A-4872-D8D37A5CD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52800"/>
            <a:ext cx="3810000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             </a:t>
            </a:r>
            <a:r>
              <a:rPr lang="en-US" altLang="en-US" sz="2200">
                <a:solidFill>
                  <a:srgbClr val="FF0000"/>
                </a:solidFill>
              </a:rPr>
              <a:t>-</a:t>
            </a:r>
            <a:r>
              <a:rPr lang="en-US" altLang="en-US" sz="2800">
                <a:solidFill>
                  <a:srgbClr val="FF0000"/>
                </a:solidFill>
              </a:rPr>
              <a:t>1 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=</a:t>
            </a:r>
            <a:r>
              <a:rPr lang="en-US" altLang="en-US" sz="2800">
                <a:solidFill>
                  <a:srgbClr val="000000"/>
                </a:solidFill>
              </a:rPr>
              <a:t>   </a:t>
            </a:r>
            <a:r>
              <a:rPr lang="en-US" altLang="en-US" sz="2800">
                <a:solidFill>
                  <a:srgbClr val="FF0000"/>
                </a:solidFill>
              </a:rPr>
              <a:t>2</a:t>
            </a:r>
            <a:r>
              <a:rPr lang="en-US" altLang="en-US" sz="2800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rgbClr val="000000"/>
                </a:solidFill>
              </a:rPr>
              <a:t>+</a:t>
            </a:r>
            <a:r>
              <a:rPr lang="en-US" altLang="en-US" sz="2800">
                <a:solidFill>
                  <a:srgbClr val="000000"/>
                </a:solidFill>
              </a:rPr>
              <a:t>  b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        </a:t>
            </a:r>
            <a:r>
              <a:rPr lang="en-US" altLang="en-US" sz="2800" u="sng">
                <a:solidFill>
                  <a:srgbClr val="000000"/>
                </a:solidFill>
              </a:rPr>
              <a:t>-2      -2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        -3  </a:t>
            </a:r>
            <a:r>
              <a:rPr lang="en-US" altLang="en-US" sz="2800" b="1">
                <a:solidFill>
                  <a:srgbClr val="000000"/>
                </a:solidFill>
              </a:rPr>
              <a:t>=   </a:t>
            </a:r>
            <a:r>
              <a:rPr lang="en-US" altLang="en-US" sz="2800">
                <a:solidFill>
                  <a:srgbClr val="000000"/>
                </a:solidFill>
              </a:rPr>
              <a:t>b      So!</a:t>
            </a:r>
          </a:p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   m  =  </a:t>
            </a:r>
            <a:r>
              <a:rPr lang="en-US" altLang="en-US" sz="3600">
                <a:solidFill>
                  <a:srgbClr val="000000"/>
                </a:solidFill>
              </a:rPr>
              <a:t>½</a:t>
            </a:r>
            <a:r>
              <a:rPr lang="en-US" altLang="en-US" sz="2800">
                <a:solidFill>
                  <a:srgbClr val="000000"/>
                </a:solidFill>
              </a:rPr>
              <a:t>  and b  =  -3</a:t>
            </a:r>
            <a:endParaRPr lang="en-US" altLang="en-US" sz="2800"/>
          </a:p>
        </p:txBody>
      </p:sp>
      <p:sp>
        <p:nvSpPr>
          <p:cNvPr id="99345" name="AutoShape 17">
            <a:extLst>
              <a:ext uri="{FF2B5EF4-FFF2-40B4-BE49-F238E27FC236}">
                <a16:creationId xmlns:a16="http://schemas.microsoft.com/office/drawing/2014/main" id="{D000BED1-0967-BF26-4701-3E8B9A6F8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733800"/>
            <a:ext cx="76200" cy="762000"/>
          </a:xfrm>
          <a:prstGeom prst="downArrow">
            <a:avLst>
              <a:gd name="adj1" fmla="val 50000"/>
              <a:gd name="adj2" fmla="val 250000"/>
            </a:avLst>
          </a:prstGeom>
          <a:solidFill>
            <a:srgbClr val="00FF00"/>
          </a:solidFill>
          <a:ln w="0" algn="ctr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GB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L 0.01667 0.0888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11111E-6 L -0.30833 0.078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44444E-6 L -0.15417 0.0833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96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1600"/>
                            </p:stCondLst>
                            <p:childTnLst>
                              <p:par>
                                <p:cTn id="60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300"/>
                            </p:stCondLst>
                            <p:childTnLst>
                              <p:par>
                                <p:cTn id="66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9600"/>
                            </p:stCondLst>
                            <p:childTnLst>
                              <p:par>
                                <p:cTn id="7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  <p:bldP spid="99332" grpId="1"/>
      <p:bldP spid="99333" grpId="0"/>
      <p:bldP spid="99333" grpId="1"/>
      <p:bldP spid="99334" grpId="0"/>
      <p:bldP spid="99334" grpId="1"/>
      <p:bldP spid="99335" grpId="0"/>
      <p:bldP spid="99335" grpId="1"/>
      <p:bldP spid="99336" grpId="0"/>
      <p:bldP spid="99337" grpId="0"/>
      <p:bldP spid="99344" grpId="0" uiExpand="1" build="p" advAuto="500"/>
      <p:bldP spid="993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>
            <a:extLst>
              <a:ext uri="{FF2B5EF4-FFF2-40B4-BE49-F238E27FC236}">
                <a16:creationId xmlns:a16="http://schemas.microsoft.com/office/drawing/2014/main" id="{A56CD4A4-7ECD-3CE9-C92B-37B56BF4B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96838"/>
            <a:ext cx="6400800" cy="1412875"/>
          </a:xfrm>
        </p:spPr>
        <p:txBody>
          <a:bodyPr/>
          <a:lstStyle/>
          <a:p>
            <a:r>
              <a:rPr lang="en-US" altLang="en-US" sz="3600" b="1"/>
              <a:t>       If you are given: </a:t>
            </a:r>
            <a:br>
              <a:rPr lang="en-US" altLang="en-US" sz="3600" b="1"/>
            </a:br>
            <a:r>
              <a:rPr lang="en-US" altLang="en-US" sz="3600" b="1"/>
              <a:t>                           </a:t>
            </a:r>
            <a:r>
              <a:rPr lang="en-US" altLang="en-US" sz="3600" b="1" u="sng"/>
              <a:t>Two points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7210360D-B411-3115-414D-CAAE113BCE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038600" cy="3429000"/>
          </a:xfrm>
        </p:spPr>
        <p:txBody>
          <a:bodyPr/>
          <a:lstStyle/>
          <a:p>
            <a:r>
              <a:rPr lang="en-US" altLang="en-US" sz="2400"/>
              <a:t>Finding the equation of the line in  y= mx + b form.  </a:t>
            </a:r>
            <a:r>
              <a:rPr lang="en-US" altLang="en-US" sz="2400" b="1" i="1"/>
              <a:t>Given: Two points.</a:t>
            </a:r>
            <a:r>
              <a:rPr lang="en-US" altLang="en-US" sz="2400"/>
              <a:t>  </a:t>
            </a:r>
            <a:r>
              <a:rPr lang="en-US" altLang="en-US" sz="2400" u="sng"/>
              <a:t>First find the slope (m)</a:t>
            </a:r>
            <a:r>
              <a:rPr lang="en-US" altLang="en-US" sz="2400"/>
              <a:t> and then substitute one of the points x and y values into y =  mx+b along with the slope. </a:t>
            </a:r>
          </a:p>
        </p:txBody>
      </p:sp>
      <p:graphicFrame>
        <p:nvGraphicFramePr>
          <p:cNvPr id="46092" name="Object 12">
            <a:extLst>
              <a:ext uri="{FF2B5EF4-FFF2-40B4-BE49-F238E27FC236}">
                <a16:creationId xmlns:a16="http://schemas.microsoft.com/office/drawing/2014/main" id="{57B9F454-1B71-F306-BD6D-6C06CABFCEE7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019800" y="1905000"/>
          <a:ext cx="514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560" imgH="406080" progId="Equation.3">
                  <p:embed/>
                </p:oleObj>
              </mc:Choice>
              <mc:Fallback>
                <p:oleObj name="Equation" r:id="rId3" imgW="304560" imgH="406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05000"/>
                        <a:ext cx="5143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Rectangle 10">
            <a:extLst>
              <a:ext uri="{FF2B5EF4-FFF2-40B4-BE49-F238E27FC236}">
                <a16:creationId xmlns:a16="http://schemas.microsoft.com/office/drawing/2014/main" id="{1DF7A84F-6113-6F54-8B3A-12B22F7BE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Point (-2, -4) &amp; Point (2, -2)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D799A08C-39A6-2F66-B05F-C9452A109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676400"/>
            <a:ext cx="33528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Find the: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000" b="1" i="1"/>
              <a:t>     Slope</a:t>
            </a:r>
            <a:r>
              <a:rPr lang="en-US" altLang="en-US" sz="2000"/>
              <a:t> =             = m =</a:t>
            </a:r>
            <a:r>
              <a:rPr lang="en-US" altLang="en-US"/>
              <a:t> </a:t>
            </a:r>
          </a:p>
          <a:p>
            <a:endParaRPr lang="en-US" altLang="en-US" sz="2200"/>
          </a:p>
        </p:txBody>
      </p:sp>
      <p:graphicFrame>
        <p:nvGraphicFramePr>
          <p:cNvPr id="46093" name="Object 13">
            <a:extLst>
              <a:ext uri="{FF2B5EF4-FFF2-40B4-BE49-F238E27FC236}">
                <a16:creationId xmlns:a16="http://schemas.microsoft.com/office/drawing/2014/main" id="{1D394496-850E-6DB1-CF86-CDF214D2CDC7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7467600" y="1981200"/>
          <a:ext cx="16764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080" imgH="431640" progId="Equation.3">
                  <p:embed/>
                </p:oleObj>
              </mc:Choice>
              <mc:Fallback>
                <p:oleObj name="Equation" r:id="rId5" imgW="10540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981200"/>
                        <a:ext cx="16764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5">
            <a:extLst>
              <a:ext uri="{FF2B5EF4-FFF2-40B4-BE49-F238E27FC236}">
                <a16:creationId xmlns:a16="http://schemas.microsoft.com/office/drawing/2014/main" id="{DC68C80B-ECCB-FF60-10C0-8EEBA27FA7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2667000"/>
          <a:ext cx="15557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77760" imgH="431640" progId="Equation.3">
                  <p:embed/>
                </p:oleObj>
              </mc:Choice>
              <mc:Fallback>
                <p:oleObj name="Equation" r:id="rId7" imgW="97776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15557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>
            <a:extLst>
              <a:ext uri="{FF2B5EF4-FFF2-40B4-BE49-F238E27FC236}">
                <a16:creationId xmlns:a16="http://schemas.microsoft.com/office/drawing/2014/main" id="{91AE7581-EC78-EA32-1761-2C5041E6F5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667000"/>
          <a:ext cx="10699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40" imgH="431640" progId="Equation.3">
                  <p:embed/>
                </p:oleObj>
              </mc:Choice>
              <mc:Fallback>
                <p:oleObj name="Equation" r:id="rId9" imgW="67284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67000"/>
                        <a:ext cx="10699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>
            <a:extLst>
              <a:ext uri="{FF2B5EF4-FFF2-40B4-BE49-F238E27FC236}">
                <a16:creationId xmlns:a16="http://schemas.microsoft.com/office/drawing/2014/main" id="{3B936BA4-8AF0-7595-D6EE-3E39F013AD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2667000"/>
          <a:ext cx="8064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7960" imgH="393480" progId="Equation.3">
                  <p:embed/>
                </p:oleObj>
              </mc:Choice>
              <mc:Fallback>
                <p:oleObj name="Equation" r:id="rId11" imgW="50796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667000"/>
                        <a:ext cx="8064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8" name="Rectangle 18">
            <a:extLst>
              <a:ext uri="{FF2B5EF4-FFF2-40B4-BE49-F238E27FC236}">
                <a16:creationId xmlns:a16="http://schemas.microsoft.com/office/drawing/2014/main" id="{903FB210-403E-5EC6-C2C3-E286BB9F8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403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/>
              <a:t>Slope =</a:t>
            </a:r>
            <a:r>
              <a:rPr lang="en-US" altLang="en-US" sz="2400"/>
              <a:t>½</a:t>
            </a:r>
            <a:r>
              <a:rPr lang="en-US" altLang="en-US" sz="2200"/>
              <a:t> and point (2, -2)</a:t>
            </a:r>
            <a:endParaRPr lang="en-US" altLang="en-US" sz="2200">
              <a:solidFill>
                <a:srgbClr val="CC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               </a:t>
            </a:r>
            <a:r>
              <a:rPr lang="en-US" altLang="en-US" sz="2200">
                <a:solidFill>
                  <a:srgbClr val="FF0000"/>
                </a:solidFill>
              </a:rPr>
              <a:t>y</a:t>
            </a:r>
            <a:r>
              <a:rPr lang="en-US" altLang="en-US" sz="2200">
                <a:solidFill>
                  <a:srgbClr val="000000"/>
                </a:solidFill>
              </a:rPr>
              <a:t> </a:t>
            </a:r>
            <a:r>
              <a:rPr lang="en-US" altLang="en-US" sz="2200" b="1">
                <a:solidFill>
                  <a:srgbClr val="000000"/>
                </a:solidFill>
              </a:rPr>
              <a:t>=</a:t>
            </a:r>
            <a:r>
              <a:rPr lang="en-US" altLang="en-US" sz="2200">
                <a:solidFill>
                  <a:srgbClr val="000000"/>
                </a:solidFill>
              </a:rPr>
              <a:t> </a:t>
            </a:r>
            <a:r>
              <a:rPr lang="en-US" altLang="en-US" sz="2200">
                <a:solidFill>
                  <a:srgbClr val="FF0000"/>
                </a:solidFill>
              </a:rPr>
              <a:t>mx</a:t>
            </a:r>
            <a:r>
              <a:rPr lang="en-US" altLang="en-US" sz="2200">
                <a:solidFill>
                  <a:srgbClr val="000000"/>
                </a:solidFill>
              </a:rPr>
              <a:t>  </a:t>
            </a:r>
            <a:r>
              <a:rPr lang="en-US" altLang="en-US" sz="2200" b="1">
                <a:solidFill>
                  <a:srgbClr val="000000"/>
                </a:solidFill>
              </a:rPr>
              <a:t>+</a:t>
            </a:r>
            <a:r>
              <a:rPr lang="en-US" altLang="en-US" sz="2200">
                <a:solidFill>
                  <a:srgbClr val="000000"/>
                </a:solidFill>
              </a:rPr>
              <a:t>  b</a:t>
            </a:r>
            <a:endParaRPr lang="en-US" altLang="en-US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6099" name="Rectangle 19">
            <a:extLst>
              <a:ext uri="{FF2B5EF4-FFF2-40B4-BE49-F238E27FC236}">
                <a16:creationId xmlns:a16="http://schemas.microsoft.com/office/drawing/2014/main" id="{189D1336-A880-A747-7D49-8ECC434E3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46100" name="Rectangle 20">
            <a:extLst>
              <a:ext uri="{FF2B5EF4-FFF2-40B4-BE49-F238E27FC236}">
                <a16:creationId xmlns:a16="http://schemas.microsoft.com/office/drawing/2014/main" id="{7E8E79B8-2C1F-1CF7-224D-134761B65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004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-2</a:t>
            </a:r>
            <a:endParaRPr lang="en-US" altLang="en-US" sz="2200"/>
          </a:p>
        </p:txBody>
      </p:sp>
      <p:sp>
        <p:nvSpPr>
          <p:cNvPr id="46101" name="Rectangle 21">
            <a:extLst>
              <a:ext uri="{FF2B5EF4-FFF2-40B4-BE49-F238E27FC236}">
                <a16:creationId xmlns:a16="http://schemas.microsoft.com/office/drawing/2014/main" id="{4D9D7AAE-F561-7B0F-EA2A-1D14ACAE0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200"/>
          </a:p>
        </p:txBody>
      </p:sp>
      <p:sp>
        <p:nvSpPr>
          <p:cNvPr id="46103" name="Rectangle 23">
            <a:extLst>
              <a:ext uri="{FF2B5EF4-FFF2-40B4-BE49-F238E27FC236}">
                <a16:creationId xmlns:a16="http://schemas.microsoft.com/office/drawing/2014/main" id="{5EFA6126-0286-D18B-58CE-0674B7190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962400"/>
            <a:ext cx="3200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		</a:t>
            </a:r>
            <a:r>
              <a:rPr lang="en-US" altLang="en-US" sz="2200">
                <a:solidFill>
                  <a:srgbClr val="FF0000"/>
                </a:solidFill>
              </a:rPr>
              <a:t>-2</a:t>
            </a:r>
            <a:r>
              <a:rPr lang="en-US" altLang="en-US" sz="2200">
                <a:solidFill>
                  <a:srgbClr val="000000"/>
                </a:solidFill>
              </a:rPr>
              <a:t> </a:t>
            </a:r>
            <a:r>
              <a:rPr lang="en-US" altLang="en-US" sz="2200" b="1">
                <a:solidFill>
                  <a:srgbClr val="000000"/>
                </a:solidFill>
              </a:rPr>
              <a:t>=</a:t>
            </a:r>
            <a:r>
              <a:rPr lang="en-US" altLang="en-US" sz="2200">
                <a:solidFill>
                  <a:srgbClr val="000000"/>
                </a:solidFill>
              </a:rPr>
              <a:t> </a:t>
            </a:r>
            <a:r>
              <a:rPr lang="en-US" altLang="en-US" sz="2200">
                <a:solidFill>
                  <a:srgbClr val="FF0000"/>
                </a:solidFill>
              </a:rPr>
              <a:t>½(2)</a:t>
            </a:r>
            <a:r>
              <a:rPr lang="en-US" altLang="en-US" sz="2200">
                <a:solidFill>
                  <a:srgbClr val="000000"/>
                </a:solidFill>
              </a:rPr>
              <a:t>  </a:t>
            </a:r>
            <a:r>
              <a:rPr lang="en-US" altLang="en-US" sz="2200" b="1">
                <a:solidFill>
                  <a:srgbClr val="000000"/>
                </a:solidFill>
              </a:rPr>
              <a:t>+</a:t>
            </a:r>
            <a:r>
              <a:rPr lang="en-US" altLang="en-US" sz="2200">
                <a:solidFill>
                  <a:srgbClr val="000000"/>
                </a:solidFill>
              </a:rPr>
              <a:t>  b</a:t>
            </a:r>
            <a:r>
              <a:rPr lang="en-US" altLang="en-US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46105" name="Rectangle 25">
            <a:extLst>
              <a:ext uri="{FF2B5EF4-FFF2-40B4-BE49-F238E27FC236}">
                <a16:creationId xmlns:a16="http://schemas.microsoft.com/office/drawing/2014/main" id="{6FFD3820-DF08-C9F4-0B05-91195F0AC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6096000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4000"/>
              <a:t>y= ½x – 3</a:t>
            </a:r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1E91F188-A99A-1189-B870-64972FA4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19600"/>
            <a:ext cx="32924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           -</a:t>
            </a:r>
            <a:r>
              <a:rPr lang="en-US" altLang="en-US" sz="2200">
                <a:solidFill>
                  <a:srgbClr val="FF0000"/>
                </a:solidFill>
              </a:rPr>
              <a:t>2 </a:t>
            </a:r>
            <a:r>
              <a:rPr lang="en-US" altLang="en-US" sz="2200">
                <a:solidFill>
                  <a:srgbClr val="000000"/>
                </a:solidFill>
              </a:rPr>
              <a:t> </a:t>
            </a:r>
            <a:r>
              <a:rPr lang="en-US" altLang="en-US" sz="2200" b="1">
                <a:solidFill>
                  <a:srgbClr val="000000"/>
                </a:solidFill>
              </a:rPr>
              <a:t>=</a:t>
            </a:r>
            <a:r>
              <a:rPr lang="en-US" altLang="en-US" sz="2200">
                <a:solidFill>
                  <a:srgbClr val="000000"/>
                </a:solidFill>
              </a:rPr>
              <a:t>   </a:t>
            </a:r>
            <a:r>
              <a:rPr lang="en-US" altLang="en-US" sz="2200">
                <a:solidFill>
                  <a:srgbClr val="FF0000"/>
                </a:solidFill>
              </a:rPr>
              <a:t>1</a:t>
            </a:r>
            <a:r>
              <a:rPr lang="en-US" altLang="en-US" sz="2200">
                <a:solidFill>
                  <a:srgbClr val="000000"/>
                </a:solidFill>
              </a:rPr>
              <a:t>   </a:t>
            </a:r>
            <a:r>
              <a:rPr lang="en-US" altLang="en-US" sz="2200" b="1">
                <a:solidFill>
                  <a:srgbClr val="000000"/>
                </a:solidFill>
              </a:rPr>
              <a:t>+</a:t>
            </a:r>
            <a:r>
              <a:rPr lang="en-US" altLang="en-US" sz="2200">
                <a:solidFill>
                  <a:srgbClr val="000000"/>
                </a:solidFill>
              </a:rPr>
              <a:t>  b</a:t>
            </a:r>
          </a:p>
          <a:p>
            <a:pPr>
              <a:spcBef>
                <a:spcPct val="20000"/>
              </a:spcBef>
            </a:pPr>
            <a:r>
              <a:rPr lang="en-US" altLang="en-US" sz="2200">
                <a:solidFill>
                  <a:srgbClr val="000000"/>
                </a:solidFill>
              </a:rPr>
              <a:t>         </a:t>
            </a:r>
            <a:r>
              <a:rPr lang="en-US" altLang="en-US" sz="2200" u="sng">
                <a:solidFill>
                  <a:srgbClr val="000000"/>
                </a:solidFill>
              </a:rPr>
              <a:t>-1      -1</a:t>
            </a:r>
          </a:p>
          <a:p>
            <a:pPr>
              <a:spcBef>
                <a:spcPct val="20000"/>
              </a:spcBef>
            </a:pPr>
            <a:r>
              <a:rPr lang="en-US" altLang="en-US" sz="2200">
                <a:solidFill>
                  <a:srgbClr val="000000"/>
                </a:solidFill>
              </a:rPr>
              <a:t>         -3   </a:t>
            </a:r>
            <a:r>
              <a:rPr lang="en-US" altLang="en-US" sz="2200" b="1">
                <a:solidFill>
                  <a:srgbClr val="000000"/>
                </a:solidFill>
              </a:rPr>
              <a:t>=   </a:t>
            </a:r>
            <a:r>
              <a:rPr lang="en-US" altLang="en-US" sz="2200">
                <a:solidFill>
                  <a:srgbClr val="000000"/>
                </a:solidFill>
              </a:rPr>
              <a:t>b      So!</a:t>
            </a:r>
          </a:p>
          <a:p>
            <a:pPr>
              <a:spcBef>
                <a:spcPct val="20000"/>
              </a:spcBef>
            </a:pPr>
            <a:r>
              <a:rPr lang="en-US" altLang="en-US" sz="2200">
                <a:solidFill>
                  <a:srgbClr val="000000"/>
                </a:solidFill>
              </a:rPr>
              <a:t>   m  =  </a:t>
            </a:r>
            <a:r>
              <a:rPr lang="en-US" altLang="en-US" sz="2800">
                <a:solidFill>
                  <a:srgbClr val="000000"/>
                </a:solidFill>
              </a:rPr>
              <a:t>½</a:t>
            </a:r>
            <a:r>
              <a:rPr lang="en-US" altLang="en-US" sz="2200">
                <a:solidFill>
                  <a:srgbClr val="000000"/>
                </a:solidFill>
              </a:rPr>
              <a:t>  and b  =  -3</a:t>
            </a:r>
            <a:endParaRPr lang="en-US" altLang="en-US" sz="2200"/>
          </a:p>
        </p:txBody>
      </p:sp>
      <p:sp>
        <p:nvSpPr>
          <p:cNvPr id="46108" name="AutoShape 28">
            <a:extLst>
              <a:ext uri="{FF2B5EF4-FFF2-40B4-BE49-F238E27FC236}">
                <a16:creationId xmlns:a16="http://schemas.microsoft.com/office/drawing/2014/main" id="{6D372CE3-F4B2-B911-07A8-C1CFB07D7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648200"/>
            <a:ext cx="76200" cy="762000"/>
          </a:xfrm>
          <a:prstGeom prst="downArrow">
            <a:avLst>
              <a:gd name="adj1" fmla="val 50000"/>
              <a:gd name="adj2" fmla="val 250000"/>
            </a:avLst>
          </a:prstGeom>
          <a:solidFill>
            <a:srgbClr val="00FF00"/>
          </a:solidFill>
          <a:ln w="0" algn="ctr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GB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3469E-6 L 0.05 0.077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3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5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0213E-6 L -0.2125 0.077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3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6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3469E-6 L -0.1 0.077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3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230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2300"/>
                            </p:stCondLst>
                            <p:childTnLst>
                              <p:par>
                                <p:cTn id="73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800"/>
                            </p:stCondLst>
                            <p:childTnLst>
                              <p:par>
                                <p:cTn id="79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6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89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900"/>
                            </p:stCondLst>
                            <p:childTnLst>
                              <p:par>
                                <p:cTn id="90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6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6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4600"/>
                            </p:stCondLst>
                            <p:childTnLst>
                              <p:par>
                                <p:cTn id="96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6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8900"/>
                            </p:stCondLst>
                            <p:childTnLst>
                              <p:par>
                                <p:cTn id="10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 build="p"/>
      <p:bldP spid="46090" grpId="0"/>
      <p:bldP spid="46091" grpId="0"/>
      <p:bldP spid="46098" grpId="0"/>
      <p:bldP spid="46099" grpId="0"/>
      <p:bldP spid="46099" grpId="1"/>
      <p:bldP spid="46100" grpId="0"/>
      <p:bldP spid="46100" grpId="1"/>
      <p:bldP spid="46101" grpId="0"/>
      <p:bldP spid="46101" grpId="1"/>
      <p:bldP spid="46103" grpId="0"/>
      <p:bldP spid="46105" grpId="0"/>
      <p:bldP spid="46106" grpId="0" uiExpand="1" build="p" advAuto="500"/>
      <p:bldP spid="46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E73B2F0A-D209-4C7A-731E-171EFDBD8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If you are given: </a:t>
            </a:r>
            <a:br>
              <a:rPr lang="en-US" altLang="en-US" b="1"/>
            </a:br>
            <a:r>
              <a:rPr lang="en-US" altLang="en-US" b="1"/>
              <a:t>                           </a:t>
            </a:r>
            <a:r>
              <a:rPr lang="en-US" altLang="en-US" b="1" u="sng"/>
              <a:t>Two points</a:t>
            </a:r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63F35685-EB6C-3247-380C-01B1C79F7C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59238" cy="2514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Finding the equation of the line in  y= mx + b form.  </a:t>
            </a:r>
            <a:r>
              <a:rPr lang="en-US" altLang="en-US" sz="2400" b="1" i="1"/>
              <a:t>Given: Two points.</a:t>
            </a:r>
            <a:r>
              <a:rPr lang="en-US" altLang="en-US" sz="2400"/>
              <a:t>  </a:t>
            </a:r>
            <a:r>
              <a:rPr lang="en-US" altLang="en-US" sz="2400" u="sng"/>
              <a:t>First find the slope (m)</a:t>
            </a:r>
            <a:r>
              <a:rPr lang="en-US" altLang="en-US" sz="2400"/>
              <a:t> and then substitute one of the points x and y values into Point-Slope Form.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graphicFrame>
        <p:nvGraphicFramePr>
          <p:cNvPr id="48141" name="Object 13">
            <a:extLst>
              <a:ext uri="{FF2B5EF4-FFF2-40B4-BE49-F238E27FC236}">
                <a16:creationId xmlns:a16="http://schemas.microsoft.com/office/drawing/2014/main" id="{735BFF92-C20D-5B6C-63A0-D40E5644CD2E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447800" y="4648200"/>
          <a:ext cx="2590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25908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0" name="Text Box 12">
            <a:extLst>
              <a:ext uri="{FF2B5EF4-FFF2-40B4-BE49-F238E27FC236}">
                <a16:creationId xmlns:a16="http://schemas.microsoft.com/office/drawing/2014/main" id="{E1E47FCE-91F6-9916-BA45-770AD8BA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8600"/>
            <a:ext cx="344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u="sng">
                <a:latin typeface="Times New Roman" panose="02020603050405020304" pitchFamily="18" charset="0"/>
              </a:rPr>
              <a:t>Point-Slope Form</a:t>
            </a:r>
          </a:p>
        </p:txBody>
      </p:sp>
      <p:sp>
        <p:nvSpPr>
          <p:cNvPr id="48144" name="Rectangle 16">
            <a:extLst>
              <a:ext uri="{FF2B5EF4-FFF2-40B4-BE49-F238E27FC236}">
                <a16:creationId xmlns:a16="http://schemas.microsoft.com/office/drawing/2014/main" id="{B7C2F52A-6478-0147-B1AB-B555F0A7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Point (-2, -4) &amp; Point (2, -2)</a:t>
            </a:r>
          </a:p>
        </p:txBody>
      </p:sp>
      <p:sp>
        <p:nvSpPr>
          <p:cNvPr id="48145" name="Rectangle 17">
            <a:extLst>
              <a:ext uri="{FF2B5EF4-FFF2-40B4-BE49-F238E27FC236}">
                <a16:creationId xmlns:a16="http://schemas.microsoft.com/office/drawing/2014/main" id="{D63318B5-9799-AFD6-0FD6-6A4C9015C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76400"/>
            <a:ext cx="33528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Find the: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000" b="1" i="1"/>
              <a:t>     Slope</a:t>
            </a:r>
            <a:r>
              <a:rPr lang="en-US" altLang="en-US" sz="2000"/>
              <a:t> =         = m =</a:t>
            </a:r>
            <a:r>
              <a:rPr lang="en-US" altLang="en-US"/>
              <a:t> </a:t>
            </a:r>
          </a:p>
          <a:p>
            <a:endParaRPr lang="en-US" altLang="en-US" sz="2200"/>
          </a:p>
        </p:txBody>
      </p:sp>
      <p:graphicFrame>
        <p:nvGraphicFramePr>
          <p:cNvPr id="48146" name="Object 18">
            <a:extLst>
              <a:ext uri="{FF2B5EF4-FFF2-40B4-BE49-F238E27FC236}">
                <a16:creationId xmlns:a16="http://schemas.microsoft.com/office/drawing/2014/main" id="{86E0456F-8683-885E-E012-0B42AD543CA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620000" y="2057400"/>
          <a:ext cx="1371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080" imgH="431640" progId="Equation.3">
                  <p:embed/>
                </p:oleObj>
              </mc:Choice>
              <mc:Fallback>
                <p:oleObj name="Equation" r:id="rId5" imgW="105408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057400"/>
                        <a:ext cx="1371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20">
            <a:extLst>
              <a:ext uri="{FF2B5EF4-FFF2-40B4-BE49-F238E27FC236}">
                <a16:creationId xmlns:a16="http://schemas.microsoft.com/office/drawing/2014/main" id="{38EE9F5B-4BB3-4CE6-7F8B-78341DD40D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1981200"/>
          <a:ext cx="514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560" imgH="406080" progId="Equation.3">
                  <p:embed/>
                </p:oleObj>
              </mc:Choice>
              <mc:Fallback>
                <p:oleObj name="Equation" r:id="rId7" imgW="304560" imgH="4060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981200"/>
                        <a:ext cx="5143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9" name="Object 21">
            <a:extLst>
              <a:ext uri="{FF2B5EF4-FFF2-40B4-BE49-F238E27FC236}">
                <a16:creationId xmlns:a16="http://schemas.microsoft.com/office/drawing/2014/main" id="{E3DE1E4C-4913-5922-A2E5-62BC79AF6A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2590800"/>
          <a:ext cx="15557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760" imgH="431640" progId="Equation.3">
                  <p:embed/>
                </p:oleObj>
              </mc:Choice>
              <mc:Fallback>
                <p:oleObj name="Equation" r:id="rId9" imgW="97776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90800"/>
                        <a:ext cx="15557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22">
            <a:extLst>
              <a:ext uri="{FF2B5EF4-FFF2-40B4-BE49-F238E27FC236}">
                <a16:creationId xmlns:a16="http://schemas.microsoft.com/office/drawing/2014/main" id="{84C116E1-DF81-60A2-231F-C84BEF2A79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2590800"/>
          <a:ext cx="10699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40" imgH="431640" progId="Equation.3">
                  <p:embed/>
                </p:oleObj>
              </mc:Choice>
              <mc:Fallback>
                <p:oleObj name="Equation" r:id="rId11" imgW="67284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90800"/>
                        <a:ext cx="10699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1" name="Object 23">
            <a:extLst>
              <a:ext uri="{FF2B5EF4-FFF2-40B4-BE49-F238E27FC236}">
                <a16:creationId xmlns:a16="http://schemas.microsoft.com/office/drawing/2014/main" id="{9D68BB93-3E07-7193-A1AE-AB79FB97C9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2514600"/>
          <a:ext cx="8064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07960" imgH="393480" progId="Equation.3">
                  <p:embed/>
                </p:oleObj>
              </mc:Choice>
              <mc:Fallback>
                <p:oleObj name="Equation" r:id="rId13" imgW="50796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514600"/>
                        <a:ext cx="8064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2" name="Rectangle 24">
            <a:extLst>
              <a:ext uri="{FF2B5EF4-FFF2-40B4-BE49-F238E27FC236}">
                <a16:creationId xmlns:a16="http://schemas.microsoft.com/office/drawing/2014/main" id="{D8883654-B5B1-A9C5-5A0A-779B1A9B3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00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/>
              <a:t>Slope =</a:t>
            </a:r>
            <a:r>
              <a:rPr lang="en-US" altLang="en-US" sz="2400"/>
              <a:t>½</a:t>
            </a:r>
            <a:r>
              <a:rPr lang="en-US" altLang="en-US" sz="2200"/>
              <a:t> and point (2, -2)</a:t>
            </a:r>
            <a:endParaRPr lang="en-US" altLang="en-US" sz="2200">
              <a:solidFill>
                <a:srgbClr val="CC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       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48153" name="Object 25">
            <a:extLst>
              <a:ext uri="{FF2B5EF4-FFF2-40B4-BE49-F238E27FC236}">
                <a16:creationId xmlns:a16="http://schemas.microsoft.com/office/drawing/2014/main" id="{24CE307B-8EBC-D46E-7701-3CC1D660B5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581400"/>
          <a:ext cx="2590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30040" imgH="228600" progId="Equation.DSMT4">
                  <p:embed/>
                </p:oleObj>
              </mc:Choice>
              <mc:Fallback>
                <p:oleObj name="Equation" r:id="rId15" imgW="113004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81400"/>
                        <a:ext cx="25908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4" name="Rectangle 26">
            <a:extLst>
              <a:ext uri="{FF2B5EF4-FFF2-40B4-BE49-F238E27FC236}">
                <a16:creationId xmlns:a16="http://schemas.microsoft.com/office/drawing/2014/main" id="{63A142EE-918A-5B72-4ED5-92E9268C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004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48155" name="Rectangle 27">
            <a:extLst>
              <a:ext uri="{FF2B5EF4-FFF2-40B4-BE49-F238E27FC236}">
                <a16:creationId xmlns:a16="http://schemas.microsoft.com/office/drawing/2014/main" id="{E6E3D6AE-A30B-6241-5F3D-E6E339DAA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04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-2</a:t>
            </a:r>
            <a:endParaRPr lang="en-US" altLang="en-US" sz="2200"/>
          </a:p>
        </p:txBody>
      </p:sp>
      <p:sp>
        <p:nvSpPr>
          <p:cNvPr id="48156" name="Rectangle 28">
            <a:extLst>
              <a:ext uri="{FF2B5EF4-FFF2-40B4-BE49-F238E27FC236}">
                <a16:creationId xmlns:a16="http://schemas.microsoft.com/office/drawing/2014/main" id="{6DD32049-A62B-F875-55F1-AA96F1AAA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200"/>
          </a:p>
        </p:txBody>
      </p:sp>
      <p:graphicFrame>
        <p:nvGraphicFramePr>
          <p:cNvPr id="48157" name="Object 29">
            <a:extLst>
              <a:ext uri="{FF2B5EF4-FFF2-40B4-BE49-F238E27FC236}">
                <a16:creationId xmlns:a16="http://schemas.microsoft.com/office/drawing/2014/main" id="{6709C737-FF41-A0B9-982A-7C01801279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4038600"/>
          <a:ext cx="25146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0" imgH="304560" progId="Equation.3">
                  <p:embed/>
                </p:oleObj>
              </mc:Choice>
              <mc:Fallback>
                <p:oleObj name="Equation" r:id="rId16" imgW="1396800" imgH="3045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25146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8" name="AutoShape 30">
            <a:extLst>
              <a:ext uri="{FF2B5EF4-FFF2-40B4-BE49-F238E27FC236}">
                <a16:creationId xmlns:a16="http://schemas.microsoft.com/office/drawing/2014/main" id="{FDA98484-9123-A675-4531-7D6CC187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685800" cy="1524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48159" name="AutoShape 31">
            <a:extLst>
              <a:ext uri="{FF2B5EF4-FFF2-40B4-BE49-F238E27FC236}">
                <a16:creationId xmlns:a16="http://schemas.microsoft.com/office/drawing/2014/main" id="{41997A10-9F16-E101-F232-5DD8A9952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114800"/>
            <a:ext cx="1371600" cy="152400"/>
          </a:xfrm>
          <a:prstGeom prst="curvedDownArrow">
            <a:avLst>
              <a:gd name="adj1" fmla="val 180000"/>
              <a:gd name="adj2" fmla="val 36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graphicFrame>
        <p:nvGraphicFramePr>
          <p:cNvPr id="48160" name="Object 32">
            <a:extLst>
              <a:ext uri="{FF2B5EF4-FFF2-40B4-BE49-F238E27FC236}">
                <a16:creationId xmlns:a16="http://schemas.microsoft.com/office/drawing/2014/main" id="{994BB703-54A2-ECDA-D874-B4577F0F2F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4572000"/>
          <a:ext cx="25590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23880" imgH="304560" progId="Equation.3">
                  <p:embed/>
                </p:oleObj>
              </mc:Choice>
              <mc:Fallback>
                <p:oleObj name="Equation" r:id="rId18" imgW="1523880" imgH="3045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572000"/>
                        <a:ext cx="25590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1" name="Object 33">
            <a:extLst>
              <a:ext uri="{FF2B5EF4-FFF2-40B4-BE49-F238E27FC236}">
                <a16:creationId xmlns:a16="http://schemas.microsoft.com/office/drawing/2014/main" id="{E9D6DD70-723B-D9F8-0D3B-D6C7FF760C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5046663"/>
          <a:ext cx="21336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91880" imgH="304560" progId="Equation.3">
                  <p:embed/>
                </p:oleObj>
              </mc:Choice>
              <mc:Fallback>
                <p:oleObj name="Equation" r:id="rId20" imgW="1091880" imgH="3045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046663"/>
                        <a:ext cx="213360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2" name="Text Box 34">
            <a:extLst>
              <a:ext uri="{FF2B5EF4-FFF2-40B4-BE49-F238E27FC236}">
                <a16:creationId xmlns:a16="http://schemas.microsoft.com/office/drawing/2014/main" id="{0469E491-2945-9935-96DB-783602EED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2514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200" b="1" u="sng">
                <a:solidFill>
                  <a:srgbClr val="FF0000"/>
                </a:solidFill>
              </a:rPr>
              <a:t>   -2	         -2</a:t>
            </a:r>
            <a:endParaRPr lang="en-US" altLang="en-US" sz="2200"/>
          </a:p>
        </p:txBody>
      </p:sp>
      <p:sp>
        <p:nvSpPr>
          <p:cNvPr id="48163" name="Rectangle 35">
            <a:extLst>
              <a:ext uri="{FF2B5EF4-FFF2-40B4-BE49-F238E27FC236}">
                <a16:creationId xmlns:a16="http://schemas.microsoft.com/office/drawing/2014/main" id="{DA0CCB23-27FB-BB48-17EC-A1ED29B6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638800"/>
            <a:ext cx="320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buClr>
                <a:schemeClr val="hlink"/>
              </a:buClr>
              <a:buSzPct val="65000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buClr>
                <a:schemeClr val="hlink"/>
              </a:buClr>
              <a:buSzPct val="75000"/>
              <a:buChar char="¡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4800"/>
              <a:t>y= ½x – 3</a:t>
            </a:r>
            <a:r>
              <a:rPr lang="en-US" altLang="en-US" sz="6000"/>
              <a:t> </a:t>
            </a:r>
          </a:p>
        </p:txBody>
      </p:sp>
      <p:sp>
        <p:nvSpPr>
          <p:cNvPr id="48164" name="AutoShape 36">
            <a:extLst>
              <a:ext uri="{FF2B5EF4-FFF2-40B4-BE49-F238E27FC236}">
                <a16:creationId xmlns:a16="http://schemas.microsoft.com/office/drawing/2014/main" id="{5B40DD5C-7E67-C6D0-2DF8-B36B14311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334000"/>
            <a:ext cx="76200" cy="762000"/>
          </a:xfrm>
          <a:prstGeom prst="downArrow">
            <a:avLst>
              <a:gd name="adj1" fmla="val 50000"/>
              <a:gd name="adj2" fmla="val 250000"/>
            </a:avLst>
          </a:prstGeom>
          <a:solidFill>
            <a:srgbClr val="00FF00"/>
          </a:solidFill>
          <a:ln w="0" algn="ctr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47675" indent="-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GB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0213E-6 L 0.05834 0.0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1841E-6 L -0.2375 0.0610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3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3469E-6 L -0.01667 0.06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3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7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76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7" presetID="2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98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0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0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 build="p"/>
      <p:bldP spid="48140" grpId="0" autoUpdateAnimBg="0"/>
      <p:bldP spid="48144" grpId="0"/>
      <p:bldP spid="48145" grpId="0"/>
      <p:bldP spid="48152" grpId="0"/>
      <p:bldP spid="48154" grpId="0"/>
      <p:bldP spid="48154" grpId="1"/>
      <p:bldP spid="48155" grpId="0"/>
      <p:bldP spid="48155" grpId="1"/>
      <p:bldP spid="48156" grpId="0"/>
      <p:bldP spid="48156" grpId="1"/>
      <p:bldP spid="48158" grpId="0" animBg="1"/>
      <p:bldP spid="48159" grpId="0" animBg="1"/>
      <p:bldP spid="48159" grpId="1" animBg="1"/>
      <p:bldP spid="48162" grpId="0"/>
      <p:bldP spid="48163" grpId="0"/>
      <p:bldP spid="481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>
            <a:extLst>
              <a:ext uri="{FF2B5EF4-FFF2-40B4-BE49-F238E27FC236}">
                <a16:creationId xmlns:a16="http://schemas.microsoft.com/office/drawing/2014/main" id="{FDF9AD64-5BDD-C3CB-6B5D-238AC08FE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 spd="med" advTm="7000">
    <p:random/>
  </p:transition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47675" marR="0" indent="-44767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70000"/>
          <a:buFont typeface="Wingdings" panose="05000000000000000000" pitchFamily="2" charset="2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47675" marR="0" indent="-44767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70000"/>
          <a:buFont typeface="Wingdings" panose="05000000000000000000" pitchFamily="2" charset="2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1042</TotalTime>
  <Words>663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Wingdings</vt:lpstr>
      <vt:lpstr>Century Schoolbook</vt:lpstr>
      <vt:lpstr>Axis</vt:lpstr>
      <vt:lpstr>Microsoft Equation 3.0</vt:lpstr>
      <vt:lpstr>MathType 5.0 Equation</vt:lpstr>
      <vt:lpstr>The World Of Linear Equations</vt:lpstr>
      <vt:lpstr>If you are given:   The slope and y-intercept</vt:lpstr>
      <vt:lpstr>If you are given:  A Graph </vt:lpstr>
      <vt:lpstr>If you are given:          The slope and a point</vt:lpstr>
      <vt:lpstr>If you are given:        The slope and a point</vt:lpstr>
      <vt:lpstr>       If you are given:                             Two points</vt:lpstr>
      <vt:lpstr>If you are given:                             Two points</vt:lpstr>
      <vt:lpstr>PowerPoint Presentation</vt:lpstr>
    </vt:vector>
  </TitlesOfParts>
  <Company>Saint Martin's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Triangles</dc:title>
  <dc:creator>its</dc:creator>
  <cp:lastModifiedBy>Nayan GRIFFITHS</cp:lastModifiedBy>
  <cp:revision>17</cp:revision>
  <dcterms:created xsi:type="dcterms:W3CDTF">2004-11-04T02:03:16Z</dcterms:created>
  <dcterms:modified xsi:type="dcterms:W3CDTF">2023-03-12T17:57:40Z</dcterms:modified>
</cp:coreProperties>
</file>